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linker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 Bold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0A459-7629-4F5D-B41A-998305E331FA}" v="984" dt="2023-10-28T06:00:20.188"/>
    <p1510:client id="{D78BB182-D044-4BC9-842D-38FA19D340AA}" v="714" dt="2023-10-28T06:05:00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2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8" y="3645694"/>
            <a:ext cx="1488665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Bold"/>
              </a:rPr>
              <a:t>CODESTACKERS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856" y="879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3091" y="4315198"/>
            <a:ext cx="7696631" cy="2704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ts val="2954"/>
              </a:lnSpc>
              <a:spcBef>
                <a:spcPct val="0"/>
              </a:spcBef>
              <a:buAutoNum type="arabicPeriod"/>
            </a:pPr>
            <a:r>
              <a:rPr lang="en-US" sz="2800" b="0" i="0">
                <a:solidFill>
                  <a:schemeClr val="bg1"/>
                </a:solidFill>
                <a:effectLst/>
                <a:latin typeface="Söhne"/>
              </a:rPr>
              <a:t>It's important to you and your community because it helps fix problems quickly, making things safer and more convenient</a:t>
            </a: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..</a:t>
            </a:r>
          </a:p>
          <a:p>
            <a:pPr lvl="0" algn="l">
              <a:lnSpc>
                <a:spcPts val="2954"/>
              </a:lnSpc>
              <a:spcBef>
                <a:spcPct val="0"/>
              </a:spcBef>
            </a:pPr>
            <a:endParaRPr lang="en-US" sz="2000" b="0" i="0">
              <a:solidFill>
                <a:srgbClr val="374151"/>
              </a:solidFill>
              <a:effectLst/>
              <a:latin typeface="Söhne"/>
            </a:endParaRPr>
          </a:p>
          <a:p>
            <a:pPr lvl="0" algn="l">
              <a:lnSpc>
                <a:spcPts val="2954"/>
              </a:lnSpc>
              <a:spcBef>
                <a:spcPct val="0"/>
              </a:spcBef>
            </a:pPr>
            <a:r>
              <a:rPr lang="en-US" sz="2800" b="0" i="0">
                <a:solidFill>
                  <a:schemeClr val="bg1"/>
                </a:solidFill>
                <a:effectLst/>
                <a:latin typeface="Söhne"/>
              </a:rPr>
              <a:t>2. Efficient issue resolution saves the community money, which can benefit the target audience in the form of lower taxes or improved services.</a:t>
            </a:r>
            <a:endParaRPr lang="en-US" sz="2800" u="none" strike="noStrike">
              <a:solidFill>
                <a:schemeClr val="bg1"/>
              </a:solidFill>
              <a:latin typeface="Mont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32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626482" cy="4974276"/>
            <a:chOff x="0" y="190500"/>
            <a:chExt cx="10168642" cy="663236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3898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7"/>
                </a:lnSpc>
                <a:spcBef>
                  <a:spcPct val="0"/>
                </a:spcBef>
              </a:pPr>
              <a:r>
                <a:rPr lang="en-US" sz="3200" b="0" i="0">
                  <a:solidFill>
                    <a:schemeClr val="bg1">
                      <a:lumMod val="95000"/>
                    </a:schemeClr>
                  </a:solidFill>
                  <a:effectLst/>
                  <a:latin typeface="Söhne"/>
                </a:rPr>
                <a:t>Our website</a:t>
              </a:r>
              <a:r>
                <a:rPr lang="en-US" sz="3200">
                  <a:solidFill>
                    <a:schemeClr val="bg1">
                      <a:lumMod val="95000"/>
                    </a:schemeClr>
                  </a:solidFill>
                  <a:latin typeface="Söhne"/>
                </a:rPr>
                <a:t>  helps</a:t>
              </a:r>
              <a:r>
                <a:rPr lang="en-US" sz="3200" b="0" i="0">
                  <a:solidFill>
                    <a:schemeClr val="bg1">
                      <a:lumMod val="95000"/>
                    </a:schemeClr>
                  </a:solidFill>
                  <a:effectLst/>
                  <a:latin typeface="Söhne"/>
                </a:rPr>
                <a:t> people </a:t>
              </a:r>
              <a:r>
                <a:rPr lang="en-US" sz="3200">
                  <a:solidFill>
                    <a:schemeClr val="bg1">
                      <a:lumMod val="95000"/>
                    </a:schemeClr>
                  </a:solidFill>
                  <a:latin typeface="Söhne"/>
                </a:rPr>
                <a:t>to report</a:t>
              </a:r>
              <a:r>
                <a:rPr lang="en-US" sz="3200" b="0" i="0">
                  <a:solidFill>
                    <a:schemeClr val="bg1">
                      <a:lumMod val="95000"/>
                    </a:schemeClr>
                  </a:solidFill>
                  <a:effectLst/>
                  <a:latin typeface="Söhne"/>
                </a:rPr>
                <a:t> and map community issues like water or electricity problems can make life better in your neighborhood.</a:t>
              </a:r>
              <a:r>
                <a:rPr lang="en-US" sz="3200">
                  <a:solidFill>
                    <a:schemeClr val="bg1">
                      <a:lumMod val="95000"/>
                    </a:schemeClr>
                  </a:solidFill>
                  <a:latin typeface="Söhne"/>
                </a:rPr>
                <a:t> </a:t>
              </a:r>
              <a:r>
                <a:rPr lang="en-US" sz="3200" b="0" i="0">
                  <a:solidFill>
                    <a:schemeClr val="bg1">
                      <a:lumMod val="95000"/>
                    </a:schemeClr>
                  </a:solidFill>
                  <a:effectLst/>
                  <a:latin typeface="Söhne"/>
                </a:rPr>
                <a:t> It also helps everyone work together, saves money, and keeps your community safe and connected.</a:t>
              </a:r>
              <a:r>
                <a:rPr lang="en-US" sz="2900" u="none" strike="noStrike">
                  <a:solidFill>
                    <a:schemeClr val="bg1">
                      <a:lumMod val="95000"/>
                    </a:schemeClr>
                  </a:solidFill>
                  <a:latin typeface="Glacial Indifference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30390" y="33601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33277" y="4602126"/>
            <a:ext cx="9488623" cy="5399179"/>
            <a:chOff x="-185905" y="-2993300"/>
            <a:chExt cx="12651497" cy="7198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85905" y="-1284787"/>
              <a:ext cx="12157861" cy="5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buFont typeface="+mj-lt"/>
                <a:buAutoNum type="arabicPeriod"/>
              </a:pPr>
              <a:r>
                <a:rPr lang="en-US" sz="2400" b="0" i="0">
                  <a:solidFill>
                    <a:schemeClr val="bg1"/>
                  </a:solidFill>
                  <a:effectLst/>
                  <a:latin typeface="Söhne"/>
                </a:rPr>
                <a:t>Report Issues: Easily report community problems such as water and electricity issues through the </a:t>
              </a:r>
              <a:r>
                <a:rPr lang="en-US" sz="2400">
                  <a:solidFill>
                    <a:schemeClr val="bg1"/>
                  </a:solidFill>
                  <a:latin typeface="Söhne"/>
                </a:rPr>
                <a:t>website.</a:t>
              </a:r>
              <a:endParaRPr lang="en-US" sz="2400" b="0" i="0">
                <a:solidFill>
                  <a:schemeClr val="bg1"/>
                </a:solidFill>
                <a:effectLst/>
                <a:latin typeface="Söhne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2400" b="0" i="0">
                  <a:solidFill>
                    <a:schemeClr val="bg1"/>
                  </a:solidFill>
                  <a:effectLst/>
                  <a:latin typeface="Söhne"/>
                </a:rPr>
                <a:t>Real-Time Mapping: View the reported issues on a map for quick identification and resolution.</a:t>
              </a:r>
            </a:p>
            <a:p>
              <a:pPr algn="l">
                <a:buFont typeface="+mj-lt"/>
                <a:buAutoNum type="arabicPeriod"/>
              </a:pPr>
              <a:r>
                <a:rPr lang="en-US" sz="2400" b="0" i="0">
                  <a:solidFill>
                    <a:schemeClr val="bg1"/>
                  </a:solidFill>
                  <a:effectLst/>
                  <a:latin typeface="Söhne"/>
                </a:rPr>
                <a:t>Community Collaboration: Encourage residents to collaborate, making the community safer and more efficient.</a:t>
              </a:r>
            </a:p>
            <a:p>
              <a:r>
                <a:rPr lang="en-US" sz="2200">
                  <a:solidFill>
                    <a:srgbClr val="F5F5F3"/>
                  </a:solidFill>
                  <a:latin typeface="Glacial Indifference Bold"/>
                </a:rPr>
                <a:t>4</a:t>
              </a:r>
              <a:r>
                <a:rPr lang="en-US" sz="2200">
                  <a:solidFill>
                    <a:srgbClr val="F5F5F3"/>
                  </a:solidFill>
                  <a:latin typeface="Söhne"/>
                </a:rPr>
                <a:t>.Problem Filtering: </a:t>
              </a:r>
              <a:r>
                <a:rPr lang="en-US" sz="2200">
                  <a:solidFill>
                    <a:srgbClr val="F5F5F3"/>
                  </a:solidFill>
                  <a:latin typeface="Söhne"/>
                  <a:ea typeface="+mn-lt"/>
                  <a:cs typeface="+mn-lt"/>
                </a:rPr>
                <a:t>Users can filter problems by  location and status.(It allow for easy identification of patterns and trends in community problems)</a:t>
              </a:r>
            </a:p>
            <a:p>
              <a:pPr>
                <a:lnSpc>
                  <a:spcPts val="3340"/>
                </a:lnSpc>
                <a:spcBef>
                  <a:spcPct val="0"/>
                </a:spcBef>
              </a:pPr>
              <a:endParaRPr lang="en-US" sz="2400">
                <a:solidFill>
                  <a:schemeClr val="bg1"/>
                </a:solidFill>
                <a:latin typeface="Söhne"/>
                <a:ea typeface="Calibri"/>
                <a:cs typeface="Calibri"/>
              </a:endParaRPr>
            </a:p>
            <a:p>
              <a:pPr>
                <a:lnSpc>
                  <a:spcPts val="3340"/>
                </a:lnSpc>
                <a:spcBef>
                  <a:spcPct val="0"/>
                </a:spcBef>
              </a:pPr>
              <a:endParaRPr lang="en-US" sz="2200">
                <a:solidFill>
                  <a:srgbClr val="F5F5F3"/>
                </a:solidFill>
                <a:latin typeface="Söhne"/>
                <a:ea typeface="Calibri"/>
                <a:cs typeface="Calibri"/>
              </a:endParaRPr>
            </a:p>
            <a:p>
              <a:pPr>
                <a:lnSpc>
                  <a:spcPts val="3340"/>
                </a:lnSpc>
                <a:spcBef>
                  <a:spcPct val="0"/>
                </a:spcBef>
              </a:pPr>
              <a:endParaRPr lang="en-US">
                <a:ea typeface="Calibri"/>
                <a:cs typeface="Calibri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7731" y="-2993300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548045" y="1028700"/>
            <a:ext cx="7539556" cy="4031752"/>
            <a:chOff x="-1598144" y="-3045865"/>
            <a:chExt cx="12809352" cy="9297629"/>
          </a:xfrm>
        </p:grpSpPr>
        <p:sp>
          <p:nvSpPr>
            <p:cNvPr id="4" name="TextBox 4"/>
            <p:cNvSpPr txBox="1"/>
            <p:nvPr/>
          </p:nvSpPr>
          <p:spPr>
            <a:xfrm>
              <a:off x="-1598144" y="-3045865"/>
              <a:ext cx="12809352" cy="24841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18318"/>
              <a:ext cx="11211206" cy="102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03700"/>
              <a:ext cx="11211206" cy="102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24084"/>
              <a:ext cx="11211206" cy="102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>
                  <a:solidFill>
                    <a:srgbClr val="F5F5F3"/>
                  </a:solidFill>
                  <a:latin typeface="Glacial Indifference Bold"/>
                </a:rPr>
                <a:t>.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3F24E-4AF8-E9F6-59E8-957F32564065}"/>
              </a:ext>
            </a:extLst>
          </p:cNvPr>
          <p:cNvSpPr txBox="1"/>
          <p:nvPr/>
        </p:nvSpPr>
        <p:spPr>
          <a:xfrm>
            <a:off x="8001000" y="2781300"/>
            <a:ext cx="8458200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The use of social media data in disaster and crisis management is increasing rapidly. Particularly in connection to flooding events, water quality issues in ponds/lakes, urban flooding, and drainage problem, etc., can provide situational awareness to emergency responders. Discussion about such events can also be found on various social media platforms.</a:t>
            </a:r>
            <a:endParaRPr lang="en-IN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9D32561-4699-BE3B-F99A-C3C88F7F1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4044"/>
            <a:ext cx="5156861" cy="50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Söhne"/>
              </a:rPr>
              <a:t>Safety and Well-being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Söhne"/>
              </a:rPr>
              <a:t>: Your service contributes to a safer and more secure community by swiftly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Söhn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E93893-6FE8-1582-5ECA-F4EBA51066D2}"/>
              </a:ext>
            </a:extLst>
          </p:cNvPr>
          <p:cNvSpPr txBox="1"/>
          <p:nvPr/>
        </p:nvSpPr>
        <p:spPr>
          <a:xfrm>
            <a:off x="685800" y="4686300"/>
            <a:ext cx="7467600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Söhne"/>
              </a:rPr>
              <a:t>1.A revenue model for a website should include multiple sources of income like advertising revenue, marketing, sponsorship and brand deals. It is important to consider the target audience.</a:t>
            </a:r>
          </a:p>
          <a:p>
            <a:r>
              <a:rPr lang="en-US" sz="2800" b="1">
                <a:solidFill>
                  <a:schemeClr val="bg1"/>
                </a:solidFill>
                <a:latin typeface="Söhne"/>
              </a:rPr>
              <a:t> 2. By various income sources, a website can increase its revenue potential and ensure long-term sustainability.</a:t>
            </a:r>
            <a:endParaRPr lang="en-US">
              <a:solidFill>
                <a:schemeClr val="bg1"/>
              </a:solidFill>
            </a:endParaRPr>
          </a:p>
          <a:p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023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4602" y="2753687"/>
            <a:ext cx="12367336" cy="2214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32"/>
              </a:lnSpc>
              <a:spcBef>
                <a:spcPct val="0"/>
              </a:spcBef>
            </a:pPr>
            <a:r>
              <a:rPr lang="en-US" sz="2950" err="1">
                <a:solidFill>
                  <a:srgbClr val="F5F5F3"/>
                </a:solidFill>
                <a:latin typeface="Glacial Indifference Bold"/>
              </a:rPr>
              <a:t>pP</a:t>
            </a:r>
          </a:p>
          <a:p>
            <a:pPr algn="r">
              <a:lnSpc>
                <a:spcPts val="4432"/>
              </a:lnSpc>
              <a:spcBef>
                <a:spcPct val="0"/>
              </a:spcBef>
            </a:pPr>
            <a:r>
              <a:rPr lang="en-US" sz="2950">
                <a:solidFill>
                  <a:srgbClr val="F5F5F3"/>
                </a:solidFill>
                <a:latin typeface="Glacial Indifference Bold"/>
              </a:rPr>
              <a:t>front </a:t>
            </a:r>
            <a:r>
              <a:rPr lang="en-US" sz="2950" err="1">
                <a:solidFill>
                  <a:srgbClr val="F5F5F3"/>
                </a:solidFill>
                <a:latin typeface="Glacial Indifference Bold"/>
              </a:rPr>
              <a:t>end:HTML,CSS,js</a:t>
            </a:r>
            <a:endParaRPr lang="en-US">
              <a:solidFill>
                <a:srgbClr val="000000"/>
              </a:solidFill>
              <a:latin typeface="Glacial Indifference Bold"/>
              <a:ea typeface="Calibri"/>
              <a:cs typeface="Calibri"/>
            </a:endParaRPr>
          </a:p>
          <a:p>
            <a:pPr algn="r">
              <a:lnSpc>
                <a:spcPts val="4432"/>
              </a:lnSpc>
              <a:spcBef>
                <a:spcPct val="0"/>
              </a:spcBef>
            </a:pPr>
            <a:r>
              <a:rPr lang="en-US" sz="3600" err="1">
                <a:solidFill>
                  <a:srgbClr val="F5F5F3"/>
                </a:solidFill>
                <a:latin typeface="Glacial Indifference Bold"/>
              </a:rPr>
              <a:t>Backend:Mongodb,Moongoose,Node.js</a:t>
            </a:r>
            <a:r>
              <a:rPr lang="en-US" sz="2950">
                <a:solidFill>
                  <a:srgbClr val="F5F5F3"/>
                </a:solidFill>
                <a:latin typeface="Glacial Indifference Bold"/>
              </a:rPr>
              <a:t>  </a:t>
            </a:r>
            <a:r>
              <a:rPr lang="en-US" sz="2950" u="none" strike="noStrike">
                <a:solidFill>
                  <a:srgbClr val="F5F5F3"/>
                </a:solidFill>
                <a:latin typeface="Glacial Indifference Bold"/>
              </a:rPr>
              <a:t>AS WELL AS TOOLS LIKE GITHUB</a:t>
            </a:r>
            <a:r>
              <a:rPr lang="en-US" sz="2950">
                <a:solidFill>
                  <a:srgbClr val="F5F5F3"/>
                </a:solidFill>
                <a:latin typeface="Glacial Indifference Bold"/>
              </a:rPr>
              <a:t> and GPS-tracking location </a:t>
            </a:r>
            <a:r>
              <a:rPr lang="en-US" sz="2950" u="none" strike="noStrike">
                <a:solidFill>
                  <a:srgbClr val="F5F5F3"/>
                </a:solidFill>
                <a:latin typeface="Glacial Indifference Bold"/>
              </a:rPr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81463-FD8D-60E9-2AD0-721805526E66}"/>
              </a:ext>
            </a:extLst>
          </p:cNvPr>
          <p:cNvSpPr txBox="1"/>
          <p:nvPr/>
        </p:nvSpPr>
        <p:spPr>
          <a:xfrm>
            <a:off x="8915400" y="3248845"/>
            <a:ext cx="731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PROGRAMMING LANGUAGES: PYTHON , JAVA</a:t>
            </a:r>
          </a:p>
          <a:p>
            <a:r>
              <a:rPr lang="en-US" sz="3600">
                <a:solidFill>
                  <a:schemeClr val="bg1"/>
                </a:solidFill>
              </a:rPr>
              <a:t>FRONT END: HTML , CSS , JS</a:t>
            </a:r>
          </a:p>
          <a:p>
            <a:r>
              <a:rPr lang="en-US" sz="3600">
                <a:solidFill>
                  <a:schemeClr val="bg1"/>
                </a:solidFill>
              </a:rPr>
              <a:t>BACK END: </a:t>
            </a:r>
            <a:r>
              <a:rPr lang="en-US" sz="3600" err="1">
                <a:solidFill>
                  <a:schemeClr val="bg1"/>
                </a:solidFill>
              </a:rPr>
              <a:t>Mongodb</a:t>
            </a:r>
            <a:r>
              <a:rPr lang="en-US" sz="3600">
                <a:solidFill>
                  <a:schemeClr val="bg1"/>
                </a:solidFill>
              </a:rPr>
              <a:t>, Mongoose , Node.js</a:t>
            </a:r>
          </a:p>
          <a:p>
            <a:r>
              <a:rPr lang="en-US" sz="3600">
                <a:solidFill>
                  <a:schemeClr val="bg1"/>
                </a:solidFill>
              </a:rPr>
              <a:t>As well as GITHUB and GPS Tracker.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341120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057796" y="3584240"/>
            <a:ext cx="3535026" cy="4287833"/>
            <a:chOff x="0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56287" y="3518298"/>
            <a:ext cx="3535026" cy="4287833"/>
            <a:chOff x="0" y="0"/>
            <a:chExt cx="1157357" cy="14038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06924" y="3518298"/>
            <a:ext cx="3535026" cy="4287833"/>
            <a:chOff x="0" y="0"/>
            <a:chExt cx="1157357" cy="14038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5779" y="6033175"/>
            <a:ext cx="2687924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endParaRPr lang="en-US" sz="341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607865" y="5044040"/>
            <a:ext cx="2687924" cy="457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00" err="1">
                <a:solidFill>
                  <a:srgbClr val="FFBD59"/>
                </a:solidFill>
                <a:latin typeface="Garet Bold"/>
              </a:rPr>
              <a:t>K.Bhuvana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62105" y="6981537"/>
            <a:ext cx="2489030" cy="28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0" spc="341">
                <a:solidFill>
                  <a:srgbClr val="FFFFFF"/>
                </a:solidFill>
                <a:latin typeface="Blinker"/>
              </a:rPr>
              <a:t>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50318" y="4967108"/>
            <a:ext cx="2586320" cy="45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00" err="1">
                <a:solidFill>
                  <a:srgbClr val="FFBD59"/>
                </a:solidFill>
                <a:latin typeface="Garet Bold"/>
              </a:rPr>
              <a:t>Md.Saniya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25110" y="4967108"/>
            <a:ext cx="2687924" cy="45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00" err="1">
                <a:solidFill>
                  <a:srgbClr val="FFBD59"/>
                </a:solidFill>
                <a:latin typeface="Garet Bold"/>
              </a:rPr>
              <a:t>A.Jayasree</a:t>
            </a:r>
            <a:endParaRPr lang="en-US" err="1"/>
          </a:p>
        </p:txBody>
      </p:sp>
      <p:sp>
        <p:nvSpPr>
          <p:cNvPr id="27" name="TextBox 27"/>
          <p:cNvSpPr txBox="1"/>
          <p:nvPr/>
        </p:nvSpPr>
        <p:spPr>
          <a:xfrm>
            <a:off x="8092107" y="6410037"/>
            <a:ext cx="1859198" cy="28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0" spc="341">
                <a:solidFill>
                  <a:srgbClr val="FFFFFF"/>
                </a:solidFill>
                <a:latin typeface="Blinker"/>
              </a:rPr>
              <a:t>22BCE9646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17504" y="6497960"/>
            <a:ext cx="1859198" cy="28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0" spc="341">
                <a:solidFill>
                  <a:srgbClr val="FFFFFF"/>
                </a:solidFill>
                <a:latin typeface="Blinker"/>
              </a:rPr>
              <a:t>22BCE20356</a:t>
            </a: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909473C5-382A-9D3E-9C69-51DC02AE21FC}"/>
              </a:ext>
            </a:extLst>
          </p:cNvPr>
          <p:cNvSpPr txBox="1"/>
          <p:nvPr/>
        </p:nvSpPr>
        <p:spPr>
          <a:xfrm>
            <a:off x="2805731" y="6410036"/>
            <a:ext cx="1859198" cy="286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0" spc="341">
                <a:solidFill>
                  <a:srgbClr val="FFFFFF"/>
                </a:solidFill>
                <a:latin typeface="Blinker"/>
              </a:rPr>
              <a:t>22BCE20107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7DD80-7115-00F9-FD78-44DAA0A84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532929" cy="10424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391</Words>
  <Application>Microsoft Office PowerPoint</Application>
  <PresentationFormat>Custom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League Spartan</vt:lpstr>
      <vt:lpstr>Blinker</vt:lpstr>
      <vt:lpstr>Glacial Indifference</vt:lpstr>
      <vt:lpstr>Garet Bold</vt:lpstr>
      <vt:lpstr>Poppins</vt:lpstr>
      <vt:lpstr>Calibri</vt:lpstr>
      <vt:lpstr>Arial</vt:lpstr>
      <vt:lpstr>Garet</vt:lpstr>
      <vt:lpstr>Mont Bold</vt:lpstr>
      <vt:lpstr>Glacial Indifference Bold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Md.Saniya</dc:creator>
  <cp:lastModifiedBy>Mohammed Saniya</cp:lastModifiedBy>
  <cp:revision>2</cp:revision>
  <dcterms:created xsi:type="dcterms:W3CDTF">2006-08-16T00:00:00Z</dcterms:created>
  <dcterms:modified xsi:type="dcterms:W3CDTF">2023-10-28T06:14:20Z</dcterms:modified>
  <dc:identifier>DAFxrxF-qp8</dc:identifier>
</cp:coreProperties>
</file>